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7" r:id="rId5"/>
    <p:sldId id="295" r:id="rId6"/>
    <p:sldId id="296" r:id="rId7"/>
    <p:sldId id="286" r:id="rId8"/>
    <p:sldId id="287" r:id="rId9"/>
    <p:sldId id="280" r:id="rId10"/>
    <p:sldId id="288" r:id="rId11"/>
    <p:sldId id="281" r:id="rId12"/>
    <p:sldId id="297" r:id="rId13"/>
    <p:sldId id="285" r:id="rId14"/>
    <p:sldId id="290" r:id="rId15"/>
    <p:sldId id="291" r:id="rId16"/>
    <p:sldId id="293" r:id="rId17"/>
    <p:sldId id="294" r:id="rId18"/>
    <p:sldId id="292" r:id="rId19"/>
    <p:sldId id="284" r:id="rId20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AEC6F4-F0C7-4ABE-A064-C27A844BCECB}" type="datetime1">
              <a:rPr lang="pl-PL" smtClean="0"/>
              <a:t>01.10.2021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0E0C28A-8301-4D09-BF6F-17D11FC68C4F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6882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241BE-BCAC-45F1-A848-AC6BB6B77C02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127234-4CCC-4D44-8574-686ADA7EE3A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599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Obraz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Prostokąt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Obraz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Obraz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>
            <a:lvl1pPr>
              <a:defRPr/>
            </a:lvl1pPr>
          </a:lstStyle>
          <a:p>
            <a:fld id="{BC0B44CE-198B-462B-9A13-B58B89419717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5" name="Łącznik prosty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zny 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41C8BE-DA1C-44D5-8871-C1C1A8BE0298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C912C2-8358-49F0-B2B6-BC528C414112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5" name="Łącznik prosty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10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 rtl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122F86-937F-49D0-8C0D-225FE1F69571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pl-PL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Łącznik prosty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B061C7-46F1-4093-B07F-3D616765BF39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— 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23" name="Tekst — symbol zastępczy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 rtl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6BB2C4-FA40-4FFE-9694-7F6BFAD4C471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pl-PL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20" name="Tekst — symbol zastępczy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 rtl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FF68694-A944-4B52-90DB-FF19E6A0E319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5" name="Łącznik prosty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2EB85BD-0C34-475E-B14C-628821C31FE9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4" name="Łącznik prosty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D675F98-69ED-409F-8C9A-BE0ACE8ABD63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4" name="Łącznik prosty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1AB71D9-6C33-4DEA-ADA3-0F6530F88E97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7799C9-84D9-46D2-A11E-BCF8A720529D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21EF0DA-E319-4754-AA6A-6FD033C81F85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6" name="Łącznik prosty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2A01DDF-03F3-4787-BBCC-3908B8457DBF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34ECC5-C8D2-4A80-8209-1C421C660E78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8" name="Łącznik prosty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DB754F-8D6C-4EA4-91A0-D3A058B2AC98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4" name="Łącznik prosty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0DE20E-F08F-4DC7-82B0-39A47DEA4FFD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55015D-FF04-4FE0-A145-974D68C648CF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cxnSp>
        <p:nvCxnSpPr>
          <p:cNvPr id="16" name="Łącznik prosty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17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CCAACDD-2D33-4D11-BAC7-3E7CABDB4760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Obraz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Prostokąt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Obraz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Obraz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AC5C7E-983E-4075-90F1-3FF59E886A6D}" type="datetime1">
              <a:rPr lang="pl-PL" smtClean="0"/>
              <a:pPr/>
              <a:t>01.10.2021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A7c32z6Bi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lips.pl/wp-content/uploads/2021/01/xbaczynski_koperta_fdc.jpg.pagespeed.ic.KLG5qjTptE.web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olona.pl/search/?filters=creator:%22Baczy%C5%84ski,_Krzysztof_Kamil_(1921--1944)_Autor%22,category:manuscripts,public:0,hasTextContent: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zieje.pl/postacie/krzysztof-kamil-baczy%C5%84ski-1921-1944" TargetMode="External"/><Relationship Id="rId7" Type="http://schemas.openxmlformats.org/officeDocument/2006/relationships/hyperlink" Target="https://www.1944.pl/artykul/barbara-i-krzysztof-baczynscy.-tragiczna-histor,5076.html" TargetMode="External"/><Relationship Id="rId2" Type="http://schemas.openxmlformats.org/officeDocument/2006/relationships/hyperlink" Target="https://culture.pl/pl/tworca/krzysztof-kamil-baczynsk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1944.pl/powstancze-biogramy/krzysztof-baczynski,805.html" TargetMode="External"/><Relationship Id="rId5" Type="http://schemas.openxmlformats.org/officeDocument/2006/relationships/hyperlink" Target="https://ksiazki.wp.pl/zycie-tragiczna-smierc-i-wielka-legenda-krzysztofa-kamila-baczynskiego-6145579356513921g/2" TargetMode="External"/><Relationship Id="rId4" Type="http://schemas.openxmlformats.org/officeDocument/2006/relationships/hyperlink" Target="https://klp.pl/baczynski/ser-129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zbliżenie ziarna drewna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Prostokąt zaokrąglony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/>
            </a:p>
          </p:txBody>
        </p:sp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Prostokąt zaokrąglony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/>
            </a:p>
          </p:txBody>
        </p:sp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>
            <a:normAutofit fontScale="90000"/>
          </a:bodyPr>
          <a:lstStyle/>
          <a:p>
            <a:r>
              <a:rPr lang="pl-PL" dirty="0" smtClean="0">
                <a:solidFill>
                  <a:srgbClr val="262626"/>
                </a:solidFill>
              </a:rPr>
              <a:t>Krzysztof Kamil Baczyński</a:t>
            </a:r>
            <a:endParaRPr lang="pl-PL" dirty="0">
              <a:solidFill>
                <a:srgbClr val="262626"/>
              </a:solidFill>
            </a:endParaRPr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dtytuł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/>
          </a:bodyPr>
          <a:lstStyle/>
          <a:p>
            <a:pPr rtl="0"/>
            <a:r>
              <a:rPr lang="pl-PL" dirty="0">
                <a:solidFill>
                  <a:srgbClr val="262626"/>
                </a:solidFill>
              </a:rPr>
              <a:t>j</a:t>
            </a:r>
            <a:r>
              <a:rPr lang="pl-PL" dirty="0" smtClean="0">
                <a:solidFill>
                  <a:srgbClr val="262626"/>
                </a:solidFill>
              </a:rPr>
              <a:t>akiego nie znamy…</a:t>
            </a:r>
            <a:endParaRPr lang="pl-PL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1 sierpnia 1944 roku w okolicach Placu Teatralnego Baczyński </a:t>
            </a:r>
            <a:r>
              <a:rPr lang="pl-PL" dirty="0" smtClean="0"/>
              <a:t>miał </a:t>
            </a:r>
            <a:r>
              <a:rPr lang="pl-PL" dirty="0"/>
              <a:t>odebrać buty dla </a:t>
            </a:r>
            <a:r>
              <a:rPr lang="pl-PL" dirty="0" smtClean="0"/>
              <a:t>oddziału. Tu jednak zastaje </a:t>
            </a:r>
            <a:r>
              <a:rPr lang="pl-PL" dirty="0"/>
              <a:t>go wybuch powstania. </a:t>
            </a:r>
            <a:r>
              <a:rPr lang="pl-PL" dirty="0" smtClean="0"/>
              <a:t>Jest odcięty </a:t>
            </a:r>
            <a:r>
              <a:rPr lang="pl-PL" dirty="0" smtClean="0"/>
              <a:t>                od </a:t>
            </a:r>
            <a:r>
              <a:rPr lang="pl-PL" dirty="0"/>
              <a:t>miejsca, w którym zbierał się jego oddział. </a:t>
            </a:r>
            <a:r>
              <a:rPr lang="pl-PL" dirty="0" smtClean="0"/>
              <a:t>Dołącza </a:t>
            </a:r>
            <a:r>
              <a:rPr lang="pl-PL" dirty="0"/>
              <a:t>więc do ochotników, którzy brali udział w udanym ataku na pałac Blanka. </a:t>
            </a:r>
          </a:p>
          <a:p>
            <a:r>
              <a:rPr lang="pl-PL" dirty="0" smtClean="0"/>
              <a:t>4 sierpnia ok. godziny 16 Baczyński stoi </a:t>
            </a:r>
            <a:r>
              <a:rPr lang="pl-PL" dirty="0"/>
              <a:t>na posterunku w narożnym </a:t>
            </a:r>
            <a:r>
              <a:rPr lang="pl-PL" dirty="0" smtClean="0"/>
              <a:t>oknie       </a:t>
            </a:r>
            <a:r>
              <a:rPr lang="pl-PL" dirty="0"/>
              <a:t>na pierwszym piętrze </a:t>
            </a:r>
            <a:r>
              <a:rPr lang="pl-PL" dirty="0" smtClean="0"/>
              <a:t>pałacu Blanka. Zostaje trafiony </a:t>
            </a:r>
            <a:r>
              <a:rPr lang="pl-PL" dirty="0"/>
              <a:t>przez </a:t>
            </a:r>
            <a:r>
              <a:rPr lang="pl-PL" dirty="0" smtClean="0"/>
              <a:t>niemieckiego snajpera </a:t>
            </a:r>
            <a:r>
              <a:rPr lang="pl-PL" dirty="0"/>
              <a:t>w głowę. </a:t>
            </a:r>
            <a:r>
              <a:rPr lang="pl-PL" dirty="0" smtClean="0"/>
              <a:t>Ginie od kuli już </a:t>
            </a:r>
            <a:r>
              <a:rPr lang="pl-PL" dirty="0"/>
              <a:t>w pierwszych dniach powstania warszawskiego</a:t>
            </a:r>
            <a:r>
              <a:rPr lang="pl-PL" dirty="0" smtClean="0"/>
              <a:t>.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73222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Pogrzeb poety odbył się wieczorem jeszcze tego samego dnia na dziedzińcu Ratusza. Kilka tygodni później, 1 września 1944 roku, ginie także jego ukochana żona </a:t>
            </a:r>
            <a:r>
              <a:rPr lang="pl-PL" dirty="0" smtClean="0"/>
              <a:t>Barbara, </a:t>
            </a:r>
            <a:r>
              <a:rPr lang="pl-PL" dirty="0"/>
              <a:t>która do samego końca nie poznała prawdy na temat losów swojego męża</a:t>
            </a:r>
            <a:r>
              <a:rPr lang="pl-PL" dirty="0" smtClean="0"/>
              <a:t>.</a:t>
            </a:r>
            <a:endParaRPr lang="pl-PL" dirty="0" smtClean="0"/>
          </a:p>
          <a:p>
            <a:r>
              <a:rPr lang="pl-PL" dirty="0" smtClean="0"/>
              <a:t>Po </a:t>
            </a:r>
            <a:r>
              <a:rPr lang="pl-PL" dirty="0"/>
              <a:t>wojnie </a:t>
            </a:r>
            <a:r>
              <a:rPr lang="pl-PL" dirty="0" smtClean="0"/>
              <a:t>ciało Baczyńskiego </a:t>
            </a:r>
            <a:r>
              <a:rPr lang="pl-PL" dirty="0"/>
              <a:t>przeniesiono na Cmentarz Wojskowy </a:t>
            </a:r>
            <a:r>
              <a:rPr lang="pl-PL" dirty="0" smtClean="0"/>
              <a:t>                     na </a:t>
            </a:r>
            <a:r>
              <a:rPr lang="pl-PL" dirty="0"/>
              <a:t>Powązkach. Barbara została </a:t>
            </a:r>
            <a:r>
              <a:rPr lang="pl-PL" dirty="0" smtClean="0"/>
              <a:t>pochowana </a:t>
            </a:r>
            <a:r>
              <a:rPr lang="pl-PL" dirty="0"/>
              <a:t>na chodniku przy ulicy Siennej. Później rodzice przenoszą jej ciało na Powązki</a:t>
            </a:r>
            <a:r>
              <a:rPr lang="pl-PL" dirty="0" smtClean="0"/>
              <a:t>.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70928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Twórczość Baczyńskiego była przekładana na wiele języków. Wielką popularność zdobyły jego wiersze śpiewane przez Ewę </a:t>
            </a:r>
            <a:r>
              <a:rPr lang="pl-PL" dirty="0" smtClean="0"/>
              <a:t>Demarczyk do </a:t>
            </a:r>
            <a:r>
              <a:rPr lang="pl-PL" dirty="0"/>
              <a:t>muzyki Zygmunta Koniecznego. Piosenki z tekstami poety wykonywali także m.in. Janusz Radek, Grzegorz Turnau, Michał Bajor czy zespół </a:t>
            </a:r>
            <a:r>
              <a:rPr lang="pl-PL" dirty="0" err="1"/>
              <a:t>Lao</a:t>
            </a:r>
            <a:r>
              <a:rPr lang="pl-PL" dirty="0"/>
              <a:t> </a:t>
            </a:r>
            <a:r>
              <a:rPr lang="pl-PL" dirty="0" err="1"/>
              <a:t>Che</a:t>
            </a:r>
            <a:r>
              <a:rPr lang="pl-PL" dirty="0" smtClean="0"/>
              <a:t>.</a:t>
            </a:r>
            <a:endParaRPr lang="pl-PL" dirty="0" smtClean="0"/>
          </a:p>
          <a:p>
            <a:r>
              <a:rPr lang="pl-PL" dirty="0" smtClean="0"/>
              <a:t>Zachowały </a:t>
            </a:r>
            <a:r>
              <a:rPr lang="pl-PL" dirty="0"/>
              <a:t>się wszystkie dzieła Krzysztofa Kamila Baczyńskiego, </a:t>
            </a:r>
            <a:r>
              <a:rPr lang="pl-PL" dirty="0" smtClean="0"/>
              <a:t>ponad </a:t>
            </a:r>
            <a:r>
              <a:rPr lang="pl-PL" dirty="0"/>
              <a:t>500 wierszy, kilkanaście poematów i około 20 opowiadań. Najbardziej znane wiersze Baczyńskiego to m.in. "Elegia o... [chłopcu polskim]", "Mazowsze", "Historia", "Spojrzenie", "Pragnienia", "Ten czas", "Pokolenie", </a:t>
            </a:r>
            <a:r>
              <a:rPr lang="pl-PL" dirty="0" smtClean="0"/>
              <a:t>                    "</a:t>
            </a:r>
            <a:r>
              <a:rPr lang="pl-PL" dirty="0"/>
              <a:t>Biała magia", "Gdy broń dymiącą z dłoni wyjmę...", "Polacy".</a:t>
            </a:r>
          </a:p>
        </p:txBody>
      </p:sp>
    </p:spTree>
    <p:extLst>
      <p:ext uri="{BB962C8B-B14F-4D97-AF65-F5344CB8AC3E}">
        <p14:creationId xmlns:p14="http://schemas.microsoft.com/office/powerpoint/2010/main" val="192201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Setną rocznice urodzin Baczyńskiego Sejm RP uczcił ustanowieniem go patronem roku 2021</a:t>
            </a:r>
            <a:r>
              <a:rPr lang="pl-PL" dirty="0" smtClean="0"/>
              <a:t>.</a:t>
            </a:r>
          </a:p>
          <a:p>
            <a:r>
              <a:rPr lang="pl-PL" dirty="0"/>
              <a:t>Narodowe Centrum Kultury stworzyło na ścianie budynku przy ul. Solec 85 w Warszawie artystyczny mural, którego bohaterem jest właśnie Baczyński z napisem "I jeden z nas – </a:t>
            </a:r>
            <a:r>
              <a:rPr lang="pl-PL" dirty="0" smtClean="0"/>
              <a:t>             to </a:t>
            </a:r>
            <a:r>
              <a:rPr lang="pl-PL" dirty="0"/>
              <a:t>jestem ja, którym pokochał. Świat mi rozkwitł jak wielki obłok, ogień w snach i tak jak drzewo jestem – prosty". </a:t>
            </a:r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youtu.be/XA7c32z6Bi4</a:t>
            </a:r>
            <a:r>
              <a:rPr lang="pl-PL" dirty="0" smtClean="0"/>
              <a:t> </a:t>
            </a:r>
          </a:p>
          <a:p>
            <a:r>
              <a:rPr lang="pl-PL" dirty="0"/>
              <a:t>Mural powstał z inicjatywy Narodowego Centrum Kultury, które podkreśla, że Baczyński był utalentowany literacko, ale także plastycznie. Rozpoczęcie studiów na warszawskiej Akademii Sztuk Pięknych uniemożliwiła mu II wojna światowa, podczas której zginął. </a:t>
            </a:r>
            <a:r>
              <a:rPr lang="pl-PL" dirty="0" smtClean="0"/>
              <a:t>                 W </a:t>
            </a:r>
            <a:r>
              <a:rPr lang="pl-PL" dirty="0"/>
              <a:t>związku z zamiłowaniami plastycznymi poety, uznano, że najlepiej oddać mu hołd właśnie w formie graficznej. Autorem projektu muralu jest Bartosz Kosowski.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782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22 </a:t>
            </a:r>
            <a:r>
              <a:rPr lang="pl-PL" dirty="0" smtClean="0"/>
              <a:t>stycznia 2021 roku obchodziliśmy </a:t>
            </a:r>
            <a:r>
              <a:rPr lang="pl-PL" dirty="0"/>
              <a:t>100. rocznicę urodzin Krzysztofa Kamila Baczyńskiego. Z tej okazji Poczta Polska wprowadziła do obiegu znaczek upamiętniający życie i twórczość </a:t>
            </a:r>
            <a:r>
              <a:rPr lang="pl-PL" dirty="0" smtClean="0"/>
              <a:t>poety. </a:t>
            </a:r>
            <a:r>
              <a:rPr lang="pl-PL" dirty="0" smtClean="0"/>
              <a:t>Wydany </a:t>
            </a:r>
            <a:r>
              <a:rPr lang="pl-PL" dirty="0"/>
              <a:t>w wielomilionowym nakładzie znaczek przedstawia Krzysztofa Kamila Baczyńskiego na tle ściany z cegieł. Autorem projektu jest Jarosław </a:t>
            </a:r>
            <a:r>
              <a:rPr lang="pl-PL" dirty="0" err="1"/>
              <a:t>Ochendzan</a:t>
            </a:r>
            <a:r>
              <a:rPr lang="pl-PL" dirty="0"/>
              <a:t>. Poczta Polska wydała też w limitowanej wersji kopertę pierwszego dnia obiegu, na której widnieje fragment rękopisu utworu „Wesele poety” (na zdj. poniżej). </a:t>
            </a:r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booklips.pl/wp-content/uploads/2021/01/xbaczynski_koperta_fdc.jpg.pagespeed.ic.KLG5qjTptE.webp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194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Rękopisy Krzysztofa Kamila Baczyńskiego w POLONA: </a:t>
            </a:r>
            <a:r>
              <a:rPr lang="pl-PL" dirty="0" smtClean="0">
                <a:hlinkClick r:id="rId2"/>
              </a:rPr>
              <a:t>https</a:t>
            </a:r>
            <a:r>
              <a:rPr lang="pl-PL" dirty="0">
                <a:hlinkClick r:id="rId2"/>
              </a:rPr>
              <a:t>://polona.pl/search/?filters=creator:%22Baczy%C5%84ski,_Krzysztof_Kamil_(1921--1944)_</a:t>
            </a:r>
            <a:r>
              <a:rPr lang="pl-PL" dirty="0" smtClean="0">
                <a:hlinkClick r:id="rId2"/>
              </a:rPr>
              <a:t>Autor%22,category:manuscripts,public:0,hasTextContent:0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632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Bibliografia: 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culture.pl/pl/tworca/krzysztof-kamil-baczynski</a:t>
            </a:r>
            <a:endParaRPr lang="pl-PL" dirty="0" smtClean="0"/>
          </a:p>
          <a:p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dzieje.pl/postacie/krzysztof-kamil-baczy%C5%84ski-1921-1944</a:t>
            </a:r>
            <a:endParaRPr lang="pl-PL" dirty="0" smtClean="0"/>
          </a:p>
          <a:p>
            <a:r>
              <a:rPr lang="pl-PL" dirty="0">
                <a:hlinkClick r:id="rId4"/>
              </a:rPr>
              <a:t>https://</a:t>
            </a:r>
            <a:r>
              <a:rPr lang="pl-PL" dirty="0" smtClean="0">
                <a:hlinkClick r:id="rId4"/>
              </a:rPr>
              <a:t>klp.pl/baczynski/ser-129.html</a:t>
            </a:r>
            <a:endParaRPr lang="pl-PL" dirty="0" smtClean="0"/>
          </a:p>
          <a:p>
            <a:r>
              <a:rPr lang="pl-PL" dirty="0">
                <a:hlinkClick r:id="rId5"/>
              </a:rPr>
              <a:t>https://</a:t>
            </a:r>
            <a:r>
              <a:rPr lang="pl-PL" dirty="0" smtClean="0">
                <a:hlinkClick r:id="rId5"/>
              </a:rPr>
              <a:t>ksiazki.wp.pl/zycie-tragiczna-smierc-i-wielka-legenda-krzysztofa-kamila-baczynskiego-6145579356513921g/2</a:t>
            </a:r>
            <a:endParaRPr lang="pl-PL" dirty="0" smtClean="0"/>
          </a:p>
          <a:p>
            <a:r>
              <a:rPr lang="pl-PL" dirty="0" smtClean="0">
                <a:hlinkClick r:id="rId6"/>
              </a:rPr>
              <a:t>https</a:t>
            </a:r>
            <a:r>
              <a:rPr lang="pl-PL" dirty="0">
                <a:hlinkClick r:id="rId6"/>
              </a:rPr>
              <a:t>://</a:t>
            </a:r>
            <a:r>
              <a:rPr lang="pl-PL" dirty="0" smtClean="0">
                <a:hlinkClick r:id="rId6"/>
              </a:rPr>
              <a:t>www.1944.pl/powstancze-biogramy/krzysztof-baczynski,805.html</a:t>
            </a:r>
            <a:endParaRPr lang="pl-PL" dirty="0" smtClean="0"/>
          </a:p>
          <a:p>
            <a:r>
              <a:rPr lang="pl-PL" dirty="0">
                <a:hlinkClick r:id="rId7"/>
              </a:rPr>
              <a:t>https://www.1944.pl/artykul/barbara-i-krzysztof-baczynscy.-</a:t>
            </a:r>
            <a:r>
              <a:rPr lang="pl-PL" dirty="0" smtClean="0">
                <a:hlinkClick r:id="rId7"/>
              </a:rPr>
              <a:t>tragiczna-histor,5076.html</a:t>
            </a: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982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Urodził się 22 </a:t>
            </a:r>
            <a:r>
              <a:rPr lang="pl-PL" dirty="0"/>
              <a:t>stycznia 1921 </a:t>
            </a:r>
            <a:r>
              <a:rPr lang="pl-PL" dirty="0" smtClean="0"/>
              <a:t>roku otrzymując na chrzcie dwa </a:t>
            </a:r>
            <a:r>
              <a:rPr lang="pl-PL" dirty="0"/>
              <a:t>imiona: Krzysztof </a:t>
            </a:r>
            <a:r>
              <a:rPr lang="pl-PL" dirty="0" smtClean="0"/>
              <a:t>Kamil. Kamil </a:t>
            </a:r>
            <a:r>
              <a:rPr lang="pl-PL" dirty="0"/>
              <a:t>po zmarłej </a:t>
            </a:r>
            <a:r>
              <a:rPr lang="pl-PL" dirty="0" smtClean="0"/>
              <a:t>dziewięć lat wcześniej siostrze Kamili. Od </a:t>
            </a:r>
            <a:r>
              <a:rPr lang="pl-PL" dirty="0"/>
              <a:t>razu stał się oczkiem w głowie matki</a:t>
            </a:r>
            <a:r>
              <a:rPr lang="pl-PL" dirty="0" smtClean="0"/>
              <a:t>.</a:t>
            </a:r>
          </a:p>
          <a:p>
            <a:r>
              <a:rPr lang="pl-PL" dirty="0" smtClean="0"/>
              <a:t>Ojciec Baczyńskiego - Stanisław (</a:t>
            </a:r>
            <a:r>
              <a:rPr lang="pl-PL" dirty="0"/>
              <a:t>1890-1939</a:t>
            </a:r>
            <a:r>
              <a:rPr lang="pl-PL" dirty="0" smtClean="0"/>
              <a:t>) był działaczem </a:t>
            </a:r>
            <a:r>
              <a:rPr lang="pl-PL" dirty="0"/>
              <a:t>Polskiej Partii </a:t>
            </a:r>
            <a:r>
              <a:rPr lang="pl-PL" dirty="0" smtClean="0"/>
              <a:t>Socjalistycznej</a:t>
            </a:r>
            <a:r>
              <a:rPr lang="pl-PL" dirty="0"/>
              <a:t>, </a:t>
            </a:r>
            <a:r>
              <a:rPr lang="pl-PL" dirty="0" smtClean="0"/>
              <a:t>żołnierzem </a:t>
            </a:r>
            <a:r>
              <a:rPr lang="pl-PL" dirty="0"/>
              <a:t>Legionów Polskich, </a:t>
            </a:r>
            <a:r>
              <a:rPr lang="pl-PL" dirty="0" smtClean="0"/>
              <a:t>oficerem </a:t>
            </a:r>
            <a:r>
              <a:rPr lang="pl-PL" dirty="0"/>
              <a:t>wywiadu tzw. dwójki WP, </a:t>
            </a:r>
            <a:r>
              <a:rPr lang="pl-PL" dirty="0" smtClean="0"/>
              <a:t>pisarzem </a:t>
            </a:r>
            <a:r>
              <a:rPr lang="pl-PL" dirty="0"/>
              <a:t>i </a:t>
            </a:r>
            <a:r>
              <a:rPr lang="pl-PL" dirty="0" smtClean="0"/>
              <a:t>krytykiem literackim.</a:t>
            </a:r>
            <a:endParaRPr lang="pl-PL" dirty="0"/>
          </a:p>
          <a:p>
            <a:r>
              <a:rPr lang="pl-PL" dirty="0"/>
              <a:t>Matka Krzysztofa - Stefania </a:t>
            </a:r>
            <a:r>
              <a:rPr lang="pl-PL" dirty="0" smtClean="0"/>
              <a:t>z </a:t>
            </a:r>
            <a:r>
              <a:rPr lang="pl-PL" dirty="0"/>
              <a:t>domu Zieleńczyk (1890-1953) pochodziła </a:t>
            </a:r>
            <a:r>
              <a:rPr lang="pl-PL" dirty="0" smtClean="0"/>
              <a:t>                          z </a:t>
            </a:r>
            <a:r>
              <a:rPr lang="pl-PL" dirty="0"/>
              <a:t>zasymilowanej rodziny warszawskich Żydów. Była katoliczką, córką </a:t>
            </a:r>
            <a:r>
              <a:rPr lang="pl-PL" dirty="0" smtClean="0"/>
              <a:t>rzemieślnika-czapnika</a:t>
            </a:r>
            <a:r>
              <a:rPr lang="pl-PL" dirty="0"/>
              <a:t>.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4494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W</a:t>
            </a:r>
            <a:r>
              <a:rPr lang="pl-PL" dirty="0" smtClean="0"/>
              <a:t>edle </a:t>
            </a:r>
            <a:r>
              <a:rPr lang="pl-PL" dirty="0"/>
              <a:t>obowiązującego w Polsce od września 1939 roku prawa młody polski poeta był uznawany za Żyda, bo miał co najmniej dwoje żydowskich dziadków - rodziców matki, której gorliwy katolicyzm łączono </a:t>
            </a:r>
            <a:r>
              <a:rPr lang="pl-PL" dirty="0" smtClean="0"/>
              <a:t>niekiedy                             </a:t>
            </a:r>
            <a:r>
              <a:rPr lang="pl-PL" dirty="0"/>
              <a:t>z faktem, że była neofitką. </a:t>
            </a:r>
            <a:endParaRPr lang="pl-PL" dirty="0" smtClean="0"/>
          </a:p>
          <a:p>
            <a:r>
              <a:rPr lang="pl-PL" dirty="0" smtClean="0"/>
              <a:t>Baczyński był </a:t>
            </a:r>
            <a:r>
              <a:rPr lang="pl-PL" dirty="0"/>
              <a:t>dzieckiem delikatnym i chorowitym. Dokuczała mu astma, słabe </a:t>
            </a:r>
            <a:r>
              <a:rPr lang="pl-PL" dirty="0" smtClean="0"/>
              <a:t>serce, </a:t>
            </a:r>
            <a:r>
              <a:rPr lang="pl-PL" dirty="0"/>
              <a:t>stale </a:t>
            </a:r>
            <a:r>
              <a:rPr lang="pl-PL" dirty="0" smtClean="0"/>
              <a:t>też zagrożony był </a:t>
            </a:r>
            <a:r>
              <a:rPr lang="pl-PL" dirty="0"/>
              <a:t>gruźlicą.</a:t>
            </a:r>
          </a:p>
          <a:p>
            <a:r>
              <a:rPr lang="pl-PL" dirty="0"/>
              <a:t>Wrażliwy chłopiec bardzo przeżył rozstanie rodziców. W kolejnych latach samotnie wychowywała go matka.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5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Przychodzi czas na wybór szkoły dla Krzysztofa. Wybór pada na renomowane gimnazjum warszawskie imienia Stefana Batorego. Jednak nauka go nudzi, oceny ma najczęściej </a:t>
            </a:r>
            <a:r>
              <a:rPr lang="pl-PL" dirty="0" smtClean="0"/>
              <a:t>dostateczne, gdyż rzadko bywa w szkole. </a:t>
            </a:r>
            <a:r>
              <a:rPr lang="pl-PL" dirty="0"/>
              <a:t>Wyróżnia się jedynie w plastyce. Bardzo lubi rysować. Jego marzeniem jest dostać się na Akademię Sztuk Pięknych </a:t>
            </a:r>
            <a:r>
              <a:rPr lang="pl-PL" dirty="0" smtClean="0"/>
              <a:t>                 i </a:t>
            </a:r>
            <a:r>
              <a:rPr lang="pl-PL" dirty="0"/>
              <a:t>zostać ilustratorem książek dla dzieci. </a:t>
            </a:r>
            <a:endParaRPr lang="pl-PL" dirty="0" smtClean="0"/>
          </a:p>
          <a:p>
            <a:r>
              <a:rPr lang="pl-PL" dirty="0" smtClean="0"/>
              <a:t>Był </a:t>
            </a:r>
            <a:r>
              <a:rPr lang="pl-PL" dirty="0"/>
              <a:t>harcerzem w 23. Warszawskiej Drużynie Harcerskiej "Pomarańczarnia". </a:t>
            </a:r>
          </a:p>
          <a:p>
            <a:r>
              <a:rPr lang="pl-PL" dirty="0"/>
              <a:t>W latach gimnazjalnych należał także do Organizacji Młodzieży Socjalistycznej "Spartakus".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05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Baczyński zaczął pisać wiersze już jako uczeń warszawskiego </a:t>
            </a:r>
            <a:r>
              <a:rPr lang="pl-PL" dirty="0" smtClean="0"/>
              <a:t>gimnazjum. </a:t>
            </a:r>
          </a:p>
          <a:p>
            <a:r>
              <a:rPr lang="pl-PL" dirty="0" smtClean="0"/>
              <a:t>Jego pierwszy </a:t>
            </a:r>
            <a:r>
              <a:rPr lang="pl-PL" dirty="0"/>
              <a:t>znany </a:t>
            </a:r>
            <a:r>
              <a:rPr lang="pl-PL" dirty="0" smtClean="0"/>
              <a:t>wiersz „</a:t>
            </a:r>
            <a:r>
              <a:rPr lang="pl-PL" dirty="0"/>
              <a:t>Wypadek przy </a:t>
            </a:r>
            <a:r>
              <a:rPr lang="pl-PL" dirty="0" smtClean="0"/>
              <a:t>pracy” pochodzi z 1936 roku.</a:t>
            </a:r>
            <a:endParaRPr lang="pl-PL" dirty="0"/>
          </a:p>
          <a:p>
            <a:r>
              <a:rPr lang="pl-PL" dirty="0" smtClean="0"/>
              <a:t>Po </a:t>
            </a:r>
            <a:r>
              <a:rPr lang="pl-PL" dirty="0"/>
              <a:t>ukończeniu gimnazjum dostaje się do dwuletniego liceum ogólnokształcącego w tej samej szkole. Jest w jednej klasie z późniejszymi żołnierzami Szarych Szeregów - Tadeuszem Zawadzkim ("Zośka"), </a:t>
            </a:r>
            <a:r>
              <a:rPr lang="pl-PL" dirty="0" smtClean="0"/>
              <a:t>                  Janem </a:t>
            </a:r>
            <a:r>
              <a:rPr lang="pl-PL" dirty="0"/>
              <a:t>Bytnarem ("Rudy"), Maciejem Aleksym Dawidowskim ("Alek</a:t>
            </a:r>
            <a:r>
              <a:rPr lang="pl-PL" dirty="0" smtClean="0"/>
              <a:t>").</a:t>
            </a:r>
          </a:p>
          <a:p>
            <a:r>
              <a:rPr lang="pl-PL" dirty="0"/>
              <a:t>W maju 1939 </a:t>
            </a:r>
            <a:r>
              <a:rPr lang="pl-PL" dirty="0" smtClean="0"/>
              <a:t>otrzymuje </a:t>
            </a:r>
            <a:r>
              <a:rPr lang="pl-PL" dirty="0"/>
              <a:t>świadectwo dojrzałości.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00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Od jesieni 1942 do lata 1943 </a:t>
            </a:r>
            <a:r>
              <a:rPr lang="pl-PL" dirty="0" smtClean="0"/>
              <a:t>studiuje </a:t>
            </a:r>
            <a:r>
              <a:rPr lang="pl-PL" dirty="0"/>
              <a:t>polonistykę na tajnym Uniwersytecie Warszawskim. </a:t>
            </a:r>
            <a:r>
              <a:rPr lang="pl-PL" dirty="0" smtClean="0"/>
              <a:t>Z</a:t>
            </a:r>
            <a:r>
              <a:rPr lang="pl-PL" dirty="0" smtClean="0"/>
              <a:t>ajmuje </a:t>
            </a:r>
            <a:r>
              <a:rPr lang="pl-PL" dirty="0"/>
              <a:t>się </a:t>
            </a:r>
            <a:r>
              <a:rPr lang="pl-PL" dirty="0" smtClean="0"/>
              <a:t>również pracą dorywczą. M.in. szklił </a:t>
            </a:r>
            <a:r>
              <a:rPr lang="pl-PL" dirty="0"/>
              <a:t>okna, malował szyldy, pracował u węglarza, przyjmował telefonicznie </a:t>
            </a:r>
            <a:r>
              <a:rPr lang="pl-PL" dirty="0" smtClean="0"/>
              <a:t>zlecenia                   </a:t>
            </a:r>
            <a:r>
              <a:rPr lang="pl-PL" dirty="0"/>
              <a:t>w Zakładach Sanitarnych</a:t>
            </a:r>
            <a:r>
              <a:rPr lang="pl-PL" dirty="0" smtClean="0"/>
              <a:t>.</a:t>
            </a:r>
          </a:p>
          <a:p>
            <a:r>
              <a:rPr lang="pl-PL" dirty="0"/>
              <a:t>W 1941 roku na konspiracyjnym odczycie z logiki poznaje 19-letnią Barbarę </a:t>
            </a:r>
            <a:r>
              <a:rPr lang="pl-PL" dirty="0" err="1"/>
              <a:t>Drapczyńską</a:t>
            </a:r>
            <a:r>
              <a:rPr lang="pl-PL" dirty="0"/>
              <a:t>, szatynkę o ślicznym uśmiechu i lekko skośnych oczach… Podeszła do niego pierwsza, chciała poznać młodego poetę. Była oczytana </a:t>
            </a:r>
            <a:r>
              <a:rPr lang="pl-PL" dirty="0" smtClean="0"/>
              <a:t>              i </a:t>
            </a:r>
            <a:r>
              <a:rPr lang="pl-PL" dirty="0"/>
              <a:t>błyskotliwa. Pozwoliła odprowadzić się do domu. Był pierwszy dzień grudnia, czwartego miała imieniny na które zaprosiła Baczyńskiego. 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51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W </a:t>
            </a:r>
            <a:r>
              <a:rPr lang="pl-PL" dirty="0"/>
              <a:t>1943 roku Baczyński </a:t>
            </a:r>
            <a:r>
              <a:rPr lang="pl-PL" dirty="0" smtClean="0"/>
              <a:t>porzuca </a:t>
            </a:r>
            <a:r>
              <a:rPr lang="pl-PL" dirty="0"/>
              <a:t>studia polonistyczne, by poświęcić się konspiracji oraz poezji. </a:t>
            </a:r>
            <a:r>
              <a:rPr lang="pl-PL" dirty="0" smtClean="0"/>
              <a:t>Wstępuje </a:t>
            </a:r>
            <a:r>
              <a:rPr lang="pl-PL" dirty="0"/>
              <a:t>do Harcerskich Grup Szturmowych, zalążka harcerskiego batalionu AK "Zośka", do którego został później przydzielony</a:t>
            </a:r>
            <a:r>
              <a:rPr lang="pl-PL" dirty="0" smtClean="0"/>
              <a:t>.</a:t>
            </a:r>
          </a:p>
          <a:p>
            <a:r>
              <a:rPr lang="pl-PL" dirty="0"/>
              <a:t>W mieszkaniu </a:t>
            </a:r>
            <a:r>
              <a:rPr lang="pl-PL" dirty="0" smtClean="0"/>
              <a:t>miał </a:t>
            </a:r>
            <a:r>
              <a:rPr lang="pl-PL" dirty="0"/>
              <a:t>skrytkę na broń, w której przechowywał Thompsona, dwa Steny, MP 40, granaty, materiały minerskie, a także podręczniki, mapy i prasę konspiracyjną.</a:t>
            </a:r>
          </a:p>
          <a:p>
            <a:r>
              <a:rPr lang="pl-PL" dirty="0"/>
              <a:t>Ukończył turnus Szkoły Podchorążych Rezerwy Piechoty "</a:t>
            </a:r>
            <a:r>
              <a:rPr lang="pl-PL" dirty="0" err="1"/>
              <a:t>Agricola</a:t>
            </a:r>
            <a:r>
              <a:rPr lang="pl-PL" dirty="0"/>
              <a:t>" ze stopniem starszego strzelca podchorążego rezerwy piechoty.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495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Baczyński </a:t>
            </a:r>
            <a:r>
              <a:rPr lang="pl-PL" dirty="0"/>
              <a:t>w okresie okupacji niemieckiej ogłosił </a:t>
            </a:r>
            <a:r>
              <a:rPr lang="pl-PL" dirty="0" smtClean="0"/>
              <a:t>4 tomiki </a:t>
            </a:r>
            <a:r>
              <a:rPr lang="pl-PL" dirty="0"/>
              <a:t>poezji: "Zamknięty echem" (lato 1940), "Dwie miłości" (jesień 1940), "Wiersze wybrane" </a:t>
            </a:r>
            <a:r>
              <a:rPr lang="pl-PL" dirty="0" smtClean="0"/>
              <a:t>                (</a:t>
            </a:r>
            <a:r>
              <a:rPr lang="pl-PL" dirty="0"/>
              <a:t>maj 1942) i "Arkusz poetycki nr 1" (1944</a:t>
            </a:r>
            <a:r>
              <a:rPr lang="pl-PL" dirty="0" smtClean="0"/>
              <a:t>).</a:t>
            </a:r>
          </a:p>
          <a:p>
            <a:r>
              <a:rPr lang="pl-PL" dirty="0"/>
              <a:t>Ważnym elementem twórczości Baczyńskiego są erotyki poświęcone żonie Barbarze.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0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Nazwiska konspiracyjne Baczyńskiego: Jan Bugaj, Jan Krzyski, Piotr </a:t>
            </a:r>
            <a:r>
              <a:rPr lang="pl-PL" dirty="0" smtClean="0"/>
              <a:t>Smugosz</a:t>
            </a:r>
            <a:r>
              <a:rPr lang="pl-PL" dirty="0"/>
              <a:t>, Krzysztof Zieliński.</a:t>
            </a:r>
          </a:p>
          <a:p>
            <a:r>
              <a:rPr lang="pl-PL" dirty="0"/>
              <a:t>Pseudonimy: "Jan Bugaj", "Emil", "Jan Krzyski", "Krzysztof", "Piotr Smugosz", "Krzysztof Zieliński", "Krzyś".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79494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19_TF44606487.potx" id="{62BDDFFF-2BEC-4016-B475-A4A824837E6E}" vid="{4002F903-269F-4BC6-86F0-A03C98CAB9C7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C0881-EA88-432B-86BB-4EB78D0EA8C1}">
  <ds:schemaRefs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27939-E3B8-41D6-8A67-A640CA8A50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Organiczny</Template>
  <TotalTime>0</TotalTime>
  <Words>1122</Words>
  <Application>Microsoft Office PowerPoint</Application>
  <PresentationFormat>Panoramiczny</PresentationFormat>
  <Paragraphs>45</Paragraphs>
  <Slides>16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Organiczny</vt:lpstr>
      <vt:lpstr>Krzysztof Kamil Baczyński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Bibliografia: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2021-09-17T15:16:36Z</dcterms:created>
  <dcterms:modified xsi:type="dcterms:W3CDTF">2021-10-01T15:26:39Z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